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10966" r:id="rId3"/>
    <p:sldId id="10967" r:id="rId4"/>
    <p:sldId id="10968" r:id="rId5"/>
    <p:sldId id="10969" r:id="rId6"/>
    <p:sldId id="10972" r:id="rId7"/>
    <p:sldId id="10974" r:id="rId8"/>
    <p:sldId id="10977" r:id="rId9"/>
    <p:sldId id="10975" r:id="rId10"/>
    <p:sldId id="258" r:id="rId11"/>
    <p:sldId id="10976" r:id="rId12"/>
    <p:sldId id="10978" r:id="rId13"/>
    <p:sldId id="10973" r:id="rId14"/>
    <p:sldId id="10970" r:id="rId15"/>
    <p:sldId id="10979" r:id="rId16"/>
    <p:sldId id="10980" r:id="rId17"/>
    <p:sldId id="10982" r:id="rId18"/>
    <p:sldId id="10981" r:id="rId19"/>
    <p:sldId id="10999" r:id="rId20"/>
    <p:sldId id="10985" r:id="rId21"/>
    <p:sldId id="10986" r:id="rId22"/>
    <p:sldId id="10987" r:id="rId23"/>
    <p:sldId id="10988" r:id="rId24"/>
    <p:sldId id="10989" r:id="rId25"/>
    <p:sldId id="10990" r:id="rId26"/>
    <p:sldId id="11000" r:id="rId27"/>
    <p:sldId id="11001" r:id="rId28"/>
    <p:sldId id="11002" r:id="rId29"/>
    <p:sldId id="11003" r:id="rId30"/>
    <p:sldId id="11004" r:id="rId31"/>
    <p:sldId id="10995" r:id="rId32"/>
    <p:sldId id="10996" r:id="rId33"/>
    <p:sldId id="1099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22798-F1C0-49AB-91B6-779212CE0081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C9DF3-056C-4309-A7D1-806C43F9FA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2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86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15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4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83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97ED4-37E1-3C93-EEC9-716D3DD59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C9697B-2F81-311F-C7B1-247504577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9B6DA-33B3-1C5B-D46E-08941FF6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A26D4-41BF-46E6-5FA0-2F0FA653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EF293-7F2B-5790-18CF-276BBF1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87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2B4BE-66BF-0176-89A5-519C06DF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9DE3C0-D955-D7A8-708A-64B1000B2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D60A49-54FC-936B-5FD3-0CE89882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BBB3B4-EDBC-3C87-2A46-479194E7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0A3E6-F25A-77BF-55A1-F9CE2A73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2B4F5C6-F662-B428-1CFA-080EBB3CB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431C3F-615A-21F7-BA00-2553770F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04B07-CF68-ACAE-699D-15D7D888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0FF12-5300-E617-130B-785B0BA8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9ECB46-EAAA-43F8-764E-97954606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8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F94C-9DB8-0512-3696-E3CC6F54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99ED25-DB27-057B-7550-93DFD84C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07B805-71B8-16EC-FBFD-05E74AF6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15680-AB88-7CD9-F8DD-9A4FFE84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D7571-6056-858F-CAD8-97369894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48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F2874-572D-2036-82ED-8C225D34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4B2D2-AA45-944A-11D3-3A248CBB6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4D053E-F1EB-A835-2414-B05BD20E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52F2AB-5AEA-DFE9-3F36-0774F706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B09D2-B6C9-4886-A483-47E71897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FD4DD-0BF7-421C-8B92-C47AA147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F33BC2-2867-46DB-363E-B9D76273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0F296E-6168-CC6A-2649-32610E75C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0C48EC-1269-A86E-A5F3-61E788AA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91D19-38EF-66DA-2CD9-D67A8DAF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8A2630-ECB3-A43B-FBC3-F609DF60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57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8ED66-C52B-3AF0-027E-B190B50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BB0B3B-E595-CF5A-2414-3753FCDA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BB8055-4121-658D-7C85-BD4EAF48A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5FA6A-4476-6B98-FB14-4F831021E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30730C-6705-A848-D512-D3FE4E660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133942-1FD1-D672-F003-32E4DF7E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AAFFD4-DD41-144F-B324-442F7D73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480165-FF47-252E-57A0-D161EA09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49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1CFEE-483F-9BB2-0AA2-27868F1D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6FE183-90E5-E949-2C13-0C7CAD8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33FDBD-0FCA-E11D-CCD4-CAD9028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33B140-A71A-15BB-9175-3F96B0F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91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668B48-3F06-268C-8A88-486963B2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4A2F35-2724-F5CC-E1BA-35B1B36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9E6F-19CD-E069-3A8E-D023038C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1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42DB1-9919-368C-7EDB-3E50EB7C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073D8B-47D1-28D6-ECCD-C56072857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90EF86-78D5-E627-D83C-56BE80F3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1160A3-D081-DCDE-8B81-813A2578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C0A603-3E9A-405E-84E1-410FFAD6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AAF56B-1AA2-2946-D1BB-B4A8DA91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52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AC88E-8766-E432-E7AB-3C217699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075A55E-AE6F-56C1-937E-4DDE1ECD5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2B340E-3032-576F-E2BC-36BB669A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437B-01A0-D79E-DF12-28F3E44E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E4EDEC-9453-6F15-2171-DBD6952B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5F23BC-9FD7-8F98-D61F-60FE7CB4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3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0F1348-2B81-A82C-4EAC-670D0681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3D1360-6353-F264-17C0-B55C20FF9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F0639-70B2-A890-B0C9-EE9B02A7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4C81A2-554C-EB78-FCBA-99507F6EF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66F83F-DD6E-0181-5F0E-6092956B3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09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nriksen/drawio-threatmodeling" TargetMode="External"/><Relationship Id="rId7" Type="http://schemas.openxmlformats.org/officeDocument/2006/relationships/hyperlink" Target="https://threagile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zar/pytm" TargetMode="External"/><Relationship Id="rId5" Type="http://schemas.openxmlformats.org/officeDocument/2006/relationships/hyperlink" Target="https://saweis.net/threatworksheet/" TargetMode="External"/><Relationship Id="rId4" Type="http://schemas.openxmlformats.org/officeDocument/2006/relationships/hyperlink" Target="https://github.com/BenjiTrapp/tmt-cloud-templates/wiki/Practical-Threat-Model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lhouette, image, dark&#10;&#10;Description automatically generated">
            <a:extLst>
              <a:ext uri="{FF2B5EF4-FFF2-40B4-BE49-F238E27FC236}">
                <a16:creationId xmlns:a16="http://schemas.microsoft.com/office/drawing/2014/main" id="{2899C881-79D9-4D18-96F0-D623D910F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39A6D1-189F-4891-92BC-00F9BA7A6E3A}"/>
              </a:ext>
            </a:extLst>
          </p:cNvPr>
          <p:cNvSpPr txBox="1"/>
          <p:nvPr/>
        </p:nvSpPr>
        <p:spPr>
          <a:xfrm>
            <a:off x="-566374" y="5469340"/>
            <a:ext cx="7726764" cy="131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Threat Modeling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Workshop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4">
                    <a:satMod val="17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443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6396A6F3-5CCC-4D42-A893-354946BD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64F40-4BD4-4752-86C2-8EDFBA5D4CBB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4F9385-B6F9-4A32-BD67-DD07B41B5BB0}"/>
              </a:ext>
            </a:extLst>
          </p:cNvPr>
          <p:cNvCxnSpPr>
            <a:cxnSpLocks/>
          </p:cNvCxnSpPr>
          <p:nvPr/>
        </p:nvCxnSpPr>
        <p:spPr>
          <a:xfrm flipH="1">
            <a:off x="6276699" y="1238759"/>
            <a:ext cx="1560352" cy="2550253"/>
          </a:xfrm>
          <a:prstGeom prst="line">
            <a:avLst/>
          </a:prstGeom>
          <a:ln w="4762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C9CF85-C40D-4798-8F2E-7BDE3DC20DE6}"/>
              </a:ext>
            </a:extLst>
          </p:cNvPr>
          <p:cNvSpPr txBox="1"/>
          <p:nvPr/>
        </p:nvSpPr>
        <p:spPr>
          <a:xfrm>
            <a:off x="964735" y="3885700"/>
            <a:ext cx="7617150" cy="2616101"/>
          </a:xfrm>
          <a:prstGeom prst="rect">
            <a:avLst/>
          </a:prstGeom>
          <a:solidFill>
            <a:schemeClr val="tx1">
              <a:alpha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 trust boundaries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Data from one party to another is NOT trusted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Untrusted examples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a web browser (e.g., external 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one machine to another</a:t>
            </a:r>
          </a:p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Trusted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another process within the same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your own database</a:t>
            </a:r>
            <a:endParaRPr lang="de-D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BF47190-19F7-415B-8714-993CF2C79EA2}"/>
              </a:ext>
            </a:extLst>
          </p:cNvPr>
          <p:cNvCxnSpPr>
            <a:cxnSpLocks/>
          </p:cNvCxnSpPr>
          <p:nvPr/>
        </p:nvCxnSpPr>
        <p:spPr>
          <a:xfrm flipV="1">
            <a:off x="2525486" y="2249714"/>
            <a:ext cx="4412343" cy="1592444"/>
          </a:xfrm>
          <a:prstGeom prst="curvedConnector3">
            <a:avLst>
              <a:gd name="adj1" fmla="val 43092"/>
            </a:avLst>
          </a:prstGeom>
          <a:ln w="38100">
            <a:solidFill>
              <a:schemeClr val="accent4"/>
            </a:solidFill>
            <a:headEnd w="lg" len="lg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4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722C60E7-06AF-4459-9444-63EEC5ECB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3A3B0F-9CE0-4F8C-A89D-419098AC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6" y="4010472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F7E78C-A00B-46AC-A873-3A95A36FE47A}"/>
              </a:ext>
            </a:extLst>
          </p:cNvPr>
          <p:cNvSpPr/>
          <p:nvPr/>
        </p:nvSpPr>
        <p:spPr>
          <a:xfrm>
            <a:off x="2535510" y="4255278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5EE15C2-1348-47B6-B11E-31942F1B0CCF}"/>
              </a:ext>
            </a:extLst>
          </p:cNvPr>
          <p:cNvSpPr/>
          <p:nvPr/>
        </p:nvSpPr>
        <p:spPr>
          <a:xfrm>
            <a:off x="2756354" y="5906001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52F4944-FCDF-4C10-93C2-56B54ECD6D8D}"/>
              </a:ext>
            </a:extLst>
          </p:cNvPr>
          <p:cNvSpPr/>
          <p:nvPr/>
        </p:nvSpPr>
        <p:spPr>
          <a:xfrm>
            <a:off x="6125040" y="5906001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4AA0C84-F5A7-4C5C-862E-F00E81BED763}"/>
              </a:ext>
            </a:extLst>
          </p:cNvPr>
          <p:cNvSpPr/>
          <p:nvPr/>
        </p:nvSpPr>
        <p:spPr>
          <a:xfrm>
            <a:off x="9146034" y="5892169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pic>
        <p:nvPicPr>
          <p:cNvPr id="3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889785B1-6DCF-41BC-BA94-D81A31987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r="-1911" b="18329"/>
          <a:stretch/>
        </p:blipFill>
        <p:spPr>
          <a:xfrm>
            <a:off x="9587879" y="4255279"/>
            <a:ext cx="2676790" cy="260144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6A52A6F-0588-4A94-AEE0-D6CD142FF61E}"/>
              </a:ext>
            </a:extLst>
          </p:cNvPr>
          <p:cNvSpPr/>
          <p:nvPr/>
        </p:nvSpPr>
        <p:spPr>
          <a:xfrm>
            <a:off x="7980752" y="2025959"/>
            <a:ext cx="3214254" cy="858981"/>
          </a:xfrm>
          <a:prstGeom prst="wedgeRoundRectCallout">
            <a:avLst>
              <a:gd name="adj1" fmla="val 46054"/>
              <a:gd name="adj2" fmla="val 309939"/>
              <a:gd name="adj3" fmla="val 16667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de-D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872B8D9-1CAC-9F8E-B38D-86C48EDF423F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76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569858D8-DCA7-46F2-B1BF-8174EF485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3A3B0F-9CE0-4F8C-A89D-419098AC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6" y="4010472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F7E78C-A00B-46AC-A873-3A95A36FE47A}"/>
              </a:ext>
            </a:extLst>
          </p:cNvPr>
          <p:cNvSpPr/>
          <p:nvPr/>
        </p:nvSpPr>
        <p:spPr>
          <a:xfrm>
            <a:off x="2535510" y="4255278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5EE15C2-1348-47B6-B11E-31942F1B0CCF}"/>
              </a:ext>
            </a:extLst>
          </p:cNvPr>
          <p:cNvSpPr/>
          <p:nvPr/>
        </p:nvSpPr>
        <p:spPr>
          <a:xfrm>
            <a:off x="2756354" y="5906001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52F4944-FCDF-4C10-93C2-56B54ECD6D8D}"/>
              </a:ext>
            </a:extLst>
          </p:cNvPr>
          <p:cNvSpPr/>
          <p:nvPr/>
        </p:nvSpPr>
        <p:spPr>
          <a:xfrm>
            <a:off x="6125040" y="5906001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4AA0C84-F5A7-4C5C-862E-F00E81BED763}"/>
              </a:ext>
            </a:extLst>
          </p:cNvPr>
          <p:cNvSpPr/>
          <p:nvPr/>
        </p:nvSpPr>
        <p:spPr>
          <a:xfrm>
            <a:off x="9146034" y="5892169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925AD61-A9E0-4756-91AC-13136053F5B3}"/>
              </a:ext>
            </a:extLst>
          </p:cNvPr>
          <p:cNvSpPr/>
          <p:nvPr/>
        </p:nvSpPr>
        <p:spPr>
          <a:xfrm>
            <a:off x="5278582" y="4114800"/>
            <a:ext cx="540327" cy="1967345"/>
          </a:xfrm>
          <a:custGeom>
            <a:avLst/>
            <a:gdLst>
              <a:gd name="connsiteX0" fmla="*/ 748787 w 859623"/>
              <a:gd name="connsiteY0" fmla="*/ 0 h 1967345"/>
              <a:gd name="connsiteX1" fmla="*/ 641 w 859623"/>
              <a:gd name="connsiteY1" fmla="*/ 969818 h 1967345"/>
              <a:gd name="connsiteX2" fmla="*/ 859623 w 859623"/>
              <a:gd name="connsiteY2" fmla="*/ 1967345 h 19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623" h="1967345">
                <a:moveTo>
                  <a:pt x="748787" y="0"/>
                </a:moveTo>
                <a:cubicBezTo>
                  <a:pt x="365477" y="320963"/>
                  <a:pt x="-17832" y="641927"/>
                  <a:pt x="641" y="969818"/>
                </a:cubicBezTo>
                <a:cubicBezTo>
                  <a:pt x="19114" y="1297709"/>
                  <a:pt x="723387" y="1863436"/>
                  <a:pt x="859623" y="1967345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A9BD5CA-7FFC-44A1-AD3C-4FD0457CF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967" flipH="1">
            <a:off x="6054509" y="3007239"/>
            <a:ext cx="1501080" cy="1138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A88CE8-C7F6-403A-9880-603460DAF35B}"/>
              </a:ext>
            </a:extLst>
          </p:cNvPr>
          <p:cNvSpPr txBox="1"/>
          <p:nvPr/>
        </p:nvSpPr>
        <p:spPr>
          <a:xfrm>
            <a:off x="5818909" y="611054"/>
            <a:ext cx="5889369" cy="175432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parties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here</a:t>
            </a:r>
            <a:r>
              <a:rPr lang="de-DE" dirty="0">
                <a:solidFill>
                  <a:schemeClr val="bg1"/>
                </a:solidFill>
              </a:rPr>
              <a:t>:  A </a:t>
            </a:r>
            <a:r>
              <a:rPr lang="de-DE" dirty="0">
                <a:solidFill>
                  <a:srgbClr val="FFFF00"/>
                </a:solidFill>
              </a:rPr>
              <a:t>Browser</a:t>
            </a:r>
            <a:r>
              <a:rPr lang="de-DE" dirty="0">
                <a:solidFill>
                  <a:schemeClr val="bg1"/>
                </a:solidFill>
              </a:rPr>
              <a:t> and a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Application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Communication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>
                <a:solidFill>
                  <a:srgbClr val="FFFF00"/>
                </a:solidFill>
              </a:rPr>
              <a:t>Browser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might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malicious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FF0000"/>
                </a:solidFill>
                <a:sym typeface="Wingdings" panose="05000000000000000000" pitchFamily="2" charset="2"/>
              </a:rPr>
              <a:t>untrusted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own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Server and SQL Database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92D050"/>
                </a:solidFill>
                <a:sym typeface="Wingdings" panose="05000000000000000000" pitchFamily="2" charset="2"/>
              </a:rPr>
              <a:t>trusted</a:t>
            </a:r>
            <a:endParaRPr lang="de-DE" dirty="0">
              <a:solidFill>
                <a:srgbClr val="92D050"/>
              </a:solidFill>
            </a:endParaRPr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37E89CF6-36BE-4E54-8028-CB12BCC12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75">
            <a:off x="10514516" y="1603778"/>
            <a:ext cx="903209" cy="706581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35CDA487-5753-9F5E-BE00-AB184B92847D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03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4" name="Rechteck 3"/>
          <p:cNvSpPr/>
          <p:nvPr/>
        </p:nvSpPr>
        <p:spPr>
          <a:xfrm>
            <a:off x="6780554" y="946833"/>
            <a:ext cx="15538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352319" y="3094293"/>
            <a:ext cx="59856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3600" dirty="0"/>
              <a:t>I</a:t>
            </a:r>
            <a:r>
              <a:rPr lang="de-DE" sz="4400" dirty="0"/>
              <a:t> </a:t>
            </a:r>
            <a:r>
              <a:rPr lang="de-DE" sz="4400" dirty="0" err="1"/>
              <a:t>start</a:t>
            </a:r>
            <a:r>
              <a:rPr lang="de-DE" sz="4400" dirty="0"/>
              <a:t>, </a:t>
            </a:r>
            <a:r>
              <a:rPr lang="de-DE" sz="3600" dirty="0" err="1"/>
              <a:t>train</a:t>
            </a:r>
            <a:r>
              <a:rPr lang="de-DE" sz="4400" dirty="0"/>
              <a:t> and </a:t>
            </a:r>
            <a:r>
              <a:rPr lang="de-DE" sz="3600" dirty="0" err="1"/>
              <a:t>improve</a:t>
            </a:r>
            <a:r>
              <a:rPr lang="de-DE" sz="4400" dirty="0"/>
              <a:t> </a:t>
            </a:r>
            <a:r>
              <a:rPr lang="de-DE" sz="3200" dirty="0" err="1"/>
              <a:t>my</a:t>
            </a:r>
            <a:r>
              <a:rPr lang="de-DE" sz="3200" dirty="0"/>
              <a:t> </a:t>
            </a:r>
            <a:r>
              <a:rPr lang="de-DE" sz="4000" dirty="0" err="1"/>
              <a:t>threat</a:t>
            </a:r>
            <a:r>
              <a:rPr lang="de-DE" sz="4000" dirty="0"/>
              <a:t> </a:t>
            </a:r>
            <a:r>
              <a:rPr lang="de-DE" sz="4000" dirty="0" err="1"/>
              <a:t>modeling</a:t>
            </a:r>
            <a:r>
              <a:rPr lang="de-DE" sz="4000" dirty="0"/>
              <a:t> </a:t>
            </a:r>
            <a:r>
              <a:rPr lang="de-DE" sz="4800" dirty="0" err="1"/>
              <a:t>skills</a:t>
            </a:r>
            <a:endParaRPr lang="de-DE" sz="4400" dirty="0"/>
          </a:p>
        </p:txBody>
      </p:sp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ED4A25-1C6C-41AC-8699-8A08FA41C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891">
            <a:off x="8364415" y="2938766"/>
            <a:ext cx="2526759" cy="32548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79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201A329-094F-4747-ADDD-21099836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F0AD58-177D-4F89-A637-EECC4DFA409E}"/>
              </a:ext>
            </a:extLst>
          </p:cNvPr>
          <p:cNvSpPr txBox="1"/>
          <p:nvPr/>
        </p:nvSpPr>
        <p:spPr>
          <a:xfrm>
            <a:off x="8200570" y="531585"/>
            <a:ext cx="3991429" cy="544764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</a:rPr>
              <a:t>You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can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always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start</a:t>
            </a:r>
            <a:r>
              <a:rPr lang="de-DE" sz="2400" dirty="0">
                <a:solidFill>
                  <a:schemeClr val="accent6"/>
                </a:solidFill>
              </a:rPr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story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epic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e</a:t>
            </a:r>
            <a:r>
              <a:rPr lang="de-DE" u="sng" dirty="0" err="1">
                <a:solidFill>
                  <a:srgbClr val="FFC000"/>
                </a:solidFill>
              </a:rPr>
              <a:t>xisting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system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as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one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component</a:t>
            </a:r>
            <a:r>
              <a:rPr lang="de-DE" dirty="0">
                <a:solidFill>
                  <a:schemeClr val="bg1"/>
                </a:solidFill>
              </a:rPr>
              <a:t> &gt; Model </a:t>
            </a:r>
            <a:r>
              <a:rPr lang="de-DE" dirty="0">
                <a:solidFill>
                  <a:srgbClr val="FFC000"/>
                </a:solidFill>
              </a:rPr>
              <a:t>ONLY </a:t>
            </a:r>
            <a:r>
              <a:rPr lang="de-DE" dirty="0" err="1">
                <a:solidFill>
                  <a:srgbClr val="FFC000"/>
                </a:solidFill>
              </a:rPr>
              <a:t>the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new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components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detail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Focus on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new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threats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occur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When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story</a:t>
            </a:r>
            <a:r>
              <a:rPr lang="de-DE" dirty="0">
                <a:solidFill>
                  <a:schemeClr val="bg1"/>
                </a:solidFill>
              </a:rPr>
              <a:t>…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…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yourself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Do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assets</a:t>
            </a:r>
            <a:r>
              <a:rPr lang="de-DE" dirty="0">
                <a:solidFill>
                  <a:schemeClr val="bg1"/>
                </a:solidFill>
              </a:rPr>
              <a:t>, external </a:t>
            </a:r>
            <a:r>
              <a:rPr lang="de-DE" dirty="0" err="1">
                <a:solidFill>
                  <a:schemeClr val="bg1"/>
                </a:solidFill>
              </a:rPr>
              <a:t>entities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proccess</a:t>
            </a:r>
            <a:r>
              <a:rPr lang="de-DE" dirty="0">
                <a:solidFill>
                  <a:schemeClr val="bg1"/>
                </a:solidFill>
              </a:rPr>
              <a:t>,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datastores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–</a:t>
            </a:r>
            <a:r>
              <a:rPr lang="de-DE" dirty="0" err="1">
                <a:solidFill>
                  <a:schemeClr val="bg1"/>
                </a:solidFill>
              </a:rPr>
              <a:t>flows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Do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provide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interface (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outside)?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attacks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become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easier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flaws</a:t>
            </a:r>
            <a:r>
              <a:rPr lang="de-DE" dirty="0">
                <a:solidFill>
                  <a:schemeClr val="bg1"/>
                </a:solidFill>
              </a:rPr>
              <a:t> ?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7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201A329-094F-4747-ADDD-21099836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1561BE9-FEA9-4B06-88C7-9192B7A3B843}"/>
              </a:ext>
            </a:extLst>
          </p:cNvPr>
          <p:cNvSpPr/>
          <p:nvPr/>
        </p:nvSpPr>
        <p:spPr>
          <a:xfrm>
            <a:off x="1988457" y="2492541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HTTP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0AD58-177D-4F89-A637-EECC4DFA409E}"/>
              </a:ext>
            </a:extLst>
          </p:cNvPr>
          <p:cNvSpPr txBox="1"/>
          <p:nvPr/>
        </p:nvSpPr>
        <p:spPr>
          <a:xfrm>
            <a:off x="8200571" y="269975"/>
            <a:ext cx="3744686" cy="4185761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</a:t>
            </a:r>
            <a:r>
              <a:rPr lang="de-DE" sz="32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HUGE</a:t>
            </a:r>
            <a:endParaRPr lang="de-DE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flows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meaningful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: „HTTP“, „Request“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chemeClr val="bg1"/>
                </a:solidFill>
              </a:rPr>
              <a:t>Scrape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result</a:t>
            </a:r>
            <a:r>
              <a:rPr lang="de-DE" dirty="0">
                <a:solidFill>
                  <a:schemeClr val="bg1"/>
                </a:solidFill>
              </a:rPr>
              <a:t>“ „Login Form“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Name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boundaries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DMZ? Corporate Network? </a:t>
            </a:r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? 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Processes</a:t>
            </a:r>
            <a:r>
              <a:rPr lang="de-DE" dirty="0">
                <a:solidFill>
                  <a:schemeClr val="bg1"/>
                </a:solidFill>
              </a:rPr>
              <a:t> &amp; external </a:t>
            </a:r>
            <a:r>
              <a:rPr lang="de-DE" dirty="0" err="1">
                <a:solidFill>
                  <a:schemeClr val="bg1"/>
                </a:solidFill>
              </a:rPr>
              <a:t>interactors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chemeClr val="bg1"/>
                </a:solidFill>
              </a:rPr>
              <a:t>server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: „udemy.com“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F0D17-4AD6-4E4B-AE89-AF87D29BEA15}"/>
              </a:ext>
            </a:extLst>
          </p:cNvPr>
          <p:cNvSpPr/>
          <p:nvPr/>
        </p:nvSpPr>
        <p:spPr>
          <a:xfrm>
            <a:off x="856343" y="4170755"/>
            <a:ext cx="1843314" cy="5847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638A45-2866-49D9-A00D-A59FE0CE043C}"/>
              </a:ext>
            </a:extLst>
          </p:cNvPr>
          <p:cNvSpPr/>
          <p:nvPr/>
        </p:nvSpPr>
        <p:spPr>
          <a:xfrm>
            <a:off x="3846286" y="3817257"/>
            <a:ext cx="1473200" cy="1291772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 Server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AF56336-BF30-4F84-9E64-87793B311808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2837854" y="2946579"/>
            <a:ext cx="164322" cy="2284031"/>
          </a:xfrm>
          <a:prstGeom prst="curvedConnector3">
            <a:avLst>
              <a:gd name="adj1" fmla="val 354242"/>
            </a:avLst>
          </a:prstGeom>
          <a:ln w="41275">
            <a:solidFill>
              <a:schemeClr val="bg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6F02941-5507-4316-A4CE-6237451B4D17}"/>
              </a:ext>
            </a:extLst>
          </p:cNvPr>
          <p:cNvCxnSpPr>
            <a:stCxn id="4" idx="3"/>
            <a:endCxn id="3" idx="2"/>
          </p:cNvCxnSpPr>
          <p:nvPr/>
        </p:nvCxnSpPr>
        <p:spPr>
          <a:xfrm rot="5400000" flipH="1">
            <a:off x="2837854" y="3695677"/>
            <a:ext cx="164323" cy="2284031"/>
          </a:xfrm>
          <a:prstGeom prst="curvedConnector3">
            <a:avLst>
              <a:gd name="adj1" fmla="val -254241"/>
            </a:avLst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D7FB0FB-7DFB-4694-A82F-0B6ABFF0B1FF}"/>
              </a:ext>
            </a:extLst>
          </p:cNvPr>
          <p:cNvSpPr/>
          <p:nvPr/>
        </p:nvSpPr>
        <p:spPr>
          <a:xfrm>
            <a:off x="1988457" y="2989943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Page Request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633DDD-79DD-4599-8306-51074E99E637}"/>
              </a:ext>
            </a:extLst>
          </p:cNvPr>
          <p:cNvCxnSpPr>
            <a:cxnSpLocks/>
          </p:cNvCxnSpPr>
          <p:nvPr/>
        </p:nvCxnSpPr>
        <p:spPr>
          <a:xfrm>
            <a:off x="1988457" y="2500353"/>
            <a:ext cx="1712686" cy="43905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AEA030-0138-4968-AF93-2970AC39BFE7}"/>
              </a:ext>
            </a:extLst>
          </p:cNvPr>
          <p:cNvCxnSpPr>
            <a:cxnSpLocks/>
          </p:cNvCxnSpPr>
          <p:nvPr/>
        </p:nvCxnSpPr>
        <p:spPr>
          <a:xfrm flipV="1">
            <a:off x="1988457" y="2500352"/>
            <a:ext cx="1712686" cy="439058"/>
          </a:xfrm>
          <a:prstGeom prst="line">
            <a:avLst/>
          </a:prstGeom>
          <a:ln w="317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2F20EF1-6499-4FE6-95F1-E1F3FE3F9ABA}"/>
              </a:ext>
            </a:extLst>
          </p:cNvPr>
          <p:cNvSpPr/>
          <p:nvPr/>
        </p:nvSpPr>
        <p:spPr>
          <a:xfrm>
            <a:off x="2063672" y="5504628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684661-E5F2-4479-A4ED-BF238CB0C23A}"/>
              </a:ext>
            </a:extLst>
          </p:cNvPr>
          <p:cNvSpPr txBox="1"/>
          <p:nvPr/>
        </p:nvSpPr>
        <p:spPr>
          <a:xfrm>
            <a:off x="8200571" y="4914899"/>
            <a:ext cx="3744686" cy="150810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71C881"/>
                </a:solidFill>
              </a:rPr>
              <a:t>Ultimate </a:t>
            </a:r>
            <a:r>
              <a:rPr lang="de-DE" sz="2000" dirty="0" err="1">
                <a:solidFill>
                  <a:srgbClr val="71C881"/>
                </a:solidFill>
              </a:rPr>
              <a:t>test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Colleagues</a:t>
            </a:r>
            <a:r>
              <a:rPr lang="de-DE" dirty="0">
                <a:solidFill>
                  <a:schemeClr val="bg1"/>
                </a:solidFill>
              </a:rPr>
              <a:t> and Security </a:t>
            </a:r>
            <a:r>
              <a:rPr lang="de-DE" dirty="0" err="1">
                <a:solidFill>
                  <a:schemeClr val="bg1"/>
                </a:solidFill>
              </a:rPr>
              <a:t>guys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understand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without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diagram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presnet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3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tatue of a person holding a sword in front of a city&#10;&#10;Description automatically generated with low confidence">
            <a:extLst>
              <a:ext uri="{FF2B5EF4-FFF2-40B4-BE49-F238E27FC236}">
                <a16:creationId xmlns:a16="http://schemas.microsoft.com/office/drawing/2014/main" id="{E19F7E26-B096-4EDA-B854-B69317217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r="397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4CE8A6EF-F1F5-3AE6-01C5-DA624B940097}"/>
              </a:ext>
            </a:extLst>
          </p:cNvPr>
          <p:cNvSpPr txBox="1"/>
          <p:nvPr/>
        </p:nvSpPr>
        <p:spPr>
          <a:xfrm>
            <a:off x="478971" y="116114"/>
            <a:ext cx="452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</a:t>
            </a:r>
            <a:r>
              <a:rPr lang="de-DE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endParaRPr lang="de-D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85230730-DB23-6D39-C2FA-923262C67104}"/>
              </a:ext>
            </a:extLst>
          </p:cNvPr>
          <p:cNvSpPr txBox="1"/>
          <p:nvPr/>
        </p:nvSpPr>
        <p:spPr>
          <a:xfrm>
            <a:off x="548780" y="1121322"/>
            <a:ext cx="5547219" cy="3970318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honest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represents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reality</a:t>
            </a:r>
            <a:r>
              <a:rPr lang="de-DE" dirty="0">
                <a:solidFill>
                  <a:srgbClr val="FFC00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Consider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types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Threat</a:t>
            </a:r>
            <a:r>
              <a:rPr lang="de-DE" dirty="0">
                <a:solidFill>
                  <a:schemeClr val="bg1"/>
                </a:solidFill>
              </a:rPr>
              <a:t> Modeling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rgbClr val="FFC000"/>
                </a:solidFill>
              </a:rPr>
              <a:t>teamwork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task</a:t>
            </a:r>
            <a:r>
              <a:rPr lang="de-DE" dirty="0">
                <a:solidFill>
                  <a:srgbClr val="FFC000"/>
                </a:solidFill>
              </a:rPr>
              <a:t> </a:t>
            </a:r>
            <a:br>
              <a:rPr lang="de-DE" dirty="0">
                <a:solidFill>
                  <a:srgbClr val="FFC000"/>
                </a:solidFill>
              </a:rPr>
            </a:br>
            <a:r>
              <a:rPr lang="de-DE" dirty="0">
                <a:solidFill>
                  <a:srgbClr val="FFC000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Get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diverse and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your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silo</a:t>
            </a:r>
            <a:endParaRPr lang="de-DE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Trust </a:t>
            </a:r>
            <a:r>
              <a:rPr lang="de-DE" dirty="0" err="1">
                <a:solidFill>
                  <a:schemeClr val="bg1"/>
                </a:solidFill>
              </a:rPr>
              <a:t>boundaries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r>
              <a:rPr lang="de-DE" dirty="0">
                <a:solidFill>
                  <a:schemeClr val="bg1"/>
                </a:solidFill>
              </a:rPr>
              <a:t> BUT „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sometimes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hard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achive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Chance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perspective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business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	     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side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stop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talking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only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about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techie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stuff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As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modelling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rgbClr val="FFC000"/>
                </a:solidFill>
              </a:rPr>
              <a:t>use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approperiate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complexity</a:t>
            </a:r>
            <a:r>
              <a:rPr lang="de-DE" dirty="0">
                <a:solidFill>
                  <a:srgbClr val="FFC000"/>
                </a:solidFill>
              </a:rPr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simple?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reality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complex</a:t>
            </a:r>
            <a:r>
              <a:rPr lang="de-DE" dirty="0">
                <a:solidFill>
                  <a:schemeClr val="bg1"/>
                </a:solidFill>
              </a:rPr>
              <a:t>?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analyze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chemeClr val="bg1"/>
                </a:solidFill>
              </a:rPr>
              <a:t>  Divide &amp; </a:t>
            </a:r>
            <a:r>
              <a:rPr lang="de-DE" dirty="0" err="1">
                <a:solidFill>
                  <a:schemeClr val="bg1"/>
                </a:solidFill>
              </a:rPr>
              <a:t>Conquer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4464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obster&#10;&#10;Description automatically generated">
            <a:extLst>
              <a:ext uri="{FF2B5EF4-FFF2-40B4-BE49-F238E27FC236}">
                <a16:creationId xmlns:a16="http://schemas.microsoft.com/office/drawing/2014/main" id="{9369F473-CE11-43AF-93CE-86DD40A99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CA9B5-3626-457B-9F5F-70998261B7F0}"/>
              </a:ext>
            </a:extLst>
          </p:cNvPr>
          <p:cNvSpPr txBox="1"/>
          <p:nvPr/>
        </p:nvSpPr>
        <p:spPr>
          <a:xfrm>
            <a:off x="348343" y="162265"/>
            <a:ext cx="511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</a:t>
            </a:r>
            <a:r>
              <a:rPr lang="de-DE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1A910-ED52-4A2A-A4BB-96B23CC19CFF}"/>
              </a:ext>
            </a:extLst>
          </p:cNvPr>
          <p:cNvSpPr txBox="1"/>
          <p:nvPr/>
        </p:nvSpPr>
        <p:spPr>
          <a:xfrm>
            <a:off x="348343" y="4448966"/>
            <a:ext cx="5544456" cy="224676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UI / Graphical painting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Draw.io Custom Templates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MSTMT App</a:t>
            </a:r>
            <a:r>
              <a:rPr lang="en-US" sz="2000" dirty="0"/>
              <a:t> (Microsoft Threat Modeling Tool)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Threat Modeling Worksheet</a:t>
            </a:r>
            <a:endParaRPr lang="en-US" sz="2000" dirty="0"/>
          </a:p>
          <a:p>
            <a:r>
              <a:rPr lang="en-US" sz="2000" b="1" dirty="0"/>
              <a:t>Threat Modeling As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6"/>
              </a:rPr>
              <a:t>pyTM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Threagile.io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935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63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E22001"/>
                </a:solidFill>
              </a:rPr>
              <a:t>Show </a:t>
            </a:r>
            <a:r>
              <a:rPr lang="de-DE" sz="8800" dirty="0" err="1"/>
              <a:t>me</a:t>
            </a:r>
            <a:r>
              <a:rPr lang="de-DE" sz="8800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18333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!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a real </a:t>
            </a:r>
            <a:r>
              <a:rPr lang="de-DE" sz="4400" dirty="0" err="1"/>
              <a:t>example</a:t>
            </a:r>
            <a:endParaRPr lang="de-DE" sz="4400" dirty="0"/>
          </a:p>
        </p:txBody>
      </p:sp>
      <p:pic>
        <p:nvPicPr>
          <p:cNvPr id="8" name="Picture 7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48B2D5C-7047-4D14-BB80-86FAED35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161">
            <a:off x="6537090" y="4434351"/>
            <a:ext cx="3333750" cy="1733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5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C16E2CFB-915C-44AC-AA3A-0E9A0B12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_config.yml">
            <a:extLst>
              <a:ext uri="{FF2B5EF4-FFF2-40B4-BE49-F238E27FC236}">
                <a16:creationId xmlns:a16="http://schemas.microsoft.com/office/drawing/2014/main" id="{C29B2B57-AF94-5BC3-86E9-3FDFB0A3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6" y="1178576"/>
            <a:ext cx="10476867" cy="485646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3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3644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What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is</a:t>
            </a:r>
            <a:endParaRPr lang="de-DE" sz="8800" dirty="0"/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4400" dirty="0" err="1"/>
              <a:t>Threat</a:t>
            </a:r>
            <a:r>
              <a:rPr lang="de-DE" sz="4400" dirty="0"/>
              <a:t> Modeling</a:t>
            </a:r>
          </a:p>
        </p:txBody>
      </p:sp>
      <p:pic>
        <p:nvPicPr>
          <p:cNvPr id="9" name="Picture 8" descr="A picture containing text, person, child, indoor&#10;&#10;Description automatically generated">
            <a:extLst>
              <a:ext uri="{FF2B5EF4-FFF2-40B4-BE49-F238E27FC236}">
                <a16:creationId xmlns:a16="http://schemas.microsoft.com/office/drawing/2014/main" id="{EF6DA330-7A89-4AF5-8E90-475046E7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37"/>
          <a:stretch/>
        </p:blipFill>
        <p:spPr>
          <a:xfrm rot="637347">
            <a:off x="6437157" y="3664667"/>
            <a:ext cx="2381250" cy="26171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573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315873" y="3750059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I </a:t>
            </a:r>
            <a:r>
              <a:rPr lang="de-DE" sz="5400" dirty="0"/>
              <a:t>find</a:t>
            </a:r>
            <a:r>
              <a:rPr lang="de-DE" sz="4400" dirty="0"/>
              <a:t> and </a:t>
            </a:r>
            <a:r>
              <a:rPr lang="de-DE" sz="4400" dirty="0" err="1"/>
              <a:t>cluster</a:t>
            </a:r>
            <a:r>
              <a:rPr lang="de-DE" sz="4400" dirty="0"/>
              <a:t> </a:t>
            </a:r>
            <a:r>
              <a:rPr lang="de-DE" sz="5400" dirty="0" err="1"/>
              <a:t>threats</a:t>
            </a:r>
            <a:endParaRPr lang="de-DE" sz="4400" dirty="0"/>
          </a:p>
        </p:txBody>
      </p:sp>
      <p:pic>
        <p:nvPicPr>
          <p:cNvPr id="14338" name="Picture 2" descr="No threats found? Swear to me! - Batman Swear to Me | Meme Generator">
            <a:extLst>
              <a:ext uri="{FF2B5EF4-FFF2-40B4-BE49-F238E27FC236}">
                <a16:creationId xmlns:a16="http://schemas.microsoft.com/office/drawing/2014/main" id="{265F1A31-8D8B-4B24-9690-1F781523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8973">
            <a:off x="9493032" y="4127573"/>
            <a:ext cx="1992057" cy="19920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043BFC-2535-4BA5-B0B3-3699F1935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089">
            <a:off x="6985682" y="4492213"/>
            <a:ext cx="2466975" cy="1847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44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151550-8401-440B-88D7-62CA2427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4084764" y="1935702"/>
            <a:ext cx="6502421" cy="2431435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a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like:</a:t>
            </a:r>
            <a:b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de-D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Octave, Trike and </a:t>
            </a:r>
            <a:r>
              <a:rPr lang="de-DE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</a:p>
          <a:p>
            <a:endParaRPr lang="de-D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Security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Threats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5362" name="Picture 2" descr="Break My Stride Matthew Wilder GIF - Break My Stride Matthew Wilder  Marathon - Descubre &amp; Comparte GIFs">
            <a:extLst>
              <a:ext uri="{FF2B5EF4-FFF2-40B4-BE49-F238E27FC236}">
                <a16:creationId xmlns:a16="http://schemas.microsoft.com/office/drawing/2014/main" id="{A1FEE7C9-216F-48F8-9BD6-93EFDF0C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657">
            <a:off x="10096717" y="4648401"/>
            <a:ext cx="1743672" cy="174367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7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151550-8401-440B-88D7-62CA2427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3722259" y="140840"/>
            <a:ext cx="340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C59AF-688B-4995-A47B-B55444469A9F}"/>
              </a:ext>
            </a:extLst>
          </p:cNvPr>
          <p:cNvSpPr txBox="1"/>
          <p:nvPr/>
        </p:nvSpPr>
        <p:spPr>
          <a:xfrm>
            <a:off x="3823144" y="866455"/>
            <a:ext cx="6603556" cy="578619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poofing</a:t>
            </a:r>
          </a:p>
          <a:p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identity</a:t>
            </a:r>
            <a:r>
              <a:rPr lang="de-DE" dirty="0"/>
              <a:t>?</a:t>
            </a:r>
          </a:p>
          <a:p>
            <a:endParaRPr lang="de-DE" sz="2400" dirty="0"/>
          </a:p>
          <a:p>
            <a:r>
              <a:rPr lang="de-DE" sz="2400" b="1" dirty="0" err="1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empering</a:t>
            </a:r>
            <a:br>
              <a:rPr lang="de-DE" sz="2400" b="1" dirty="0"/>
            </a:br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sz="2400" dirty="0"/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epudiation</a:t>
            </a:r>
            <a:br>
              <a:rPr lang="de-DE" sz="2400" b="1" dirty="0"/>
            </a:br>
            <a:r>
              <a:rPr lang="de-DE" dirty="0" err="1"/>
              <a:t>If</a:t>
            </a:r>
            <a:r>
              <a:rPr lang="de-DE" dirty="0"/>
              <a:t>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denies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prove</a:t>
            </a:r>
            <a:r>
              <a:rPr lang="de-DE" dirty="0"/>
              <a:t> he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nformation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disclosure</a:t>
            </a:r>
            <a:br>
              <a:rPr lang="de-DE" sz="2400" b="1" dirty="0"/>
            </a:br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private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injurious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 err="1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enial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Service</a:t>
            </a:r>
            <a:br>
              <a:rPr lang="de-DE" sz="2400" b="1" dirty="0"/>
            </a:br>
            <a:r>
              <a:rPr lang="de-DE" dirty="0"/>
              <a:t>Can an crash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levation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Privilege</a:t>
            </a:r>
          </a:p>
          <a:p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privileged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?</a:t>
            </a:r>
          </a:p>
        </p:txBody>
      </p:sp>
      <p:sp>
        <p:nvSpPr>
          <p:cNvPr id="3" name="AutoShape 2" descr="What is The CIA TRIAD &amp; its Importance for Cybersecurity">
            <a:extLst>
              <a:ext uri="{FF2B5EF4-FFF2-40B4-BE49-F238E27FC236}">
                <a16:creationId xmlns:a16="http://schemas.microsoft.com/office/drawing/2014/main" id="{DC38C18D-D0E1-C2E6-1411-97130C9794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1C00FD-7E04-C256-C53C-1B2178FA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32" y="4447855"/>
            <a:ext cx="2651160" cy="24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1794EC9-13D2-44E3-B305-444F2540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930475" y="487194"/>
            <a:ext cx="1053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Let‘s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Combine </a:t>
            </a:r>
            <a:r>
              <a:rPr lang="de-DE" sz="28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de-DE" sz="28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de-DE" sz="28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C540E5-E7E4-456C-BE2C-E47285C8E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63008"/>
              </p:ext>
            </p:extLst>
          </p:nvPr>
        </p:nvGraphicFramePr>
        <p:xfrm>
          <a:off x="3096882" y="1844359"/>
          <a:ext cx="8700805" cy="3169281"/>
        </p:xfrm>
        <a:graphic>
          <a:graphicData uri="http://schemas.openxmlformats.org/drawingml/2006/table">
            <a:tbl>
              <a:tblPr/>
              <a:tblGrid>
                <a:gridCol w="1871472">
                  <a:extLst>
                    <a:ext uri="{9D8B030D-6E8A-4147-A177-3AD203B41FA5}">
                      <a16:colId xmlns:a16="http://schemas.microsoft.com/office/drawing/2014/main" val="2625145135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4216953782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843372266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1903969700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274439327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1826442631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2558330283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849112282"/>
                    </a:ext>
                  </a:extLst>
                </a:gridCol>
              </a:tblGrid>
              <a:tr h="894856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Threat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Model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</a:t>
                      </a:r>
                      <a:endParaRPr lang="de-DE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05811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External Entity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5760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Web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611796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Data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SQL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775470"/>
                  </a:ext>
                </a:extLst>
              </a:tr>
              <a:tr h="372857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Data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40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20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64A26C3-D33E-4A8C-9FC0-1BCD4189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6"/>
          <a:stretch/>
        </p:blipFill>
        <p:spPr>
          <a:xfrm>
            <a:off x="0" y="2506662"/>
            <a:ext cx="3995793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DE74A-5B2A-431F-B759-5D6789CCB15F}"/>
              </a:ext>
            </a:extLst>
          </p:cNvPr>
          <p:cNvSpPr txBox="1"/>
          <p:nvPr/>
        </p:nvSpPr>
        <p:spPr>
          <a:xfrm>
            <a:off x="2100580" y="254000"/>
            <a:ext cx="896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1533F-00DE-412E-B6A7-55865A8D9A26}"/>
              </a:ext>
            </a:extLst>
          </p:cNvPr>
          <p:cNvSpPr txBox="1"/>
          <p:nvPr/>
        </p:nvSpPr>
        <p:spPr>
          <a:xfrm>
            <a:off x="4561840" y="1594917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Persons other than the one who registered a Covestro Azure account obtain the credentials and log into said account.</a:t>
            </a:r>
            <a:endParaRPr lang="de-DE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77650-6AAA-4083-8E11-035AB7A657ED}"/>
              </a:ext>
            </a:extLst>
          </p:cNvPr>
          <p:cNvSpPr txBox="1"/>
          <p:nvPr/>
        </p:nvSpPr>
        <p:spPr>
          <a:xfrm>
            <a:off x="3261360" y="3058945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of a PDF is temporarily unavailable due to HDD space running out</a:t>
            </a:r>
            <a:endParaRPr lang="de-DE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EA165-31E2-43A6-9D10-67AAE4A50337}"/>
              </a:ext>
            </a:extLst>
          </p:cNvPr>
          <p:cNvSpPr txBox="1"/>
          <p:nvPr/>
        </p:nvSpPr>
        <p:spPr>
          <a:xfrm>
            <a:off x="5821680" y="4319176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 modified request gets sent to SAP and changes other customers’ contract data.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34878-D0A4-4C22-862A-E530D8D8EE01}"/>
              </a:ext>
            </a:extLst>
          </p:cNvPr>
          <p:cNvSpPr txBox="1"/>
          <p:nvPr/>
        </p:nvSpPr>
        <p:spPr>
          <a:xfrm>
            <a:off x="4754880" y="5460038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FF"/>
                </a:solidFill>
              </a:rPr>
              <a:t>Changes to a customer’s contract data cannot be reliably traced back to the customer</a:t>
            </a:r>
            <a:endParaRPr lang="de-DE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2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64A26C3-D33E-4A8C-9FC0-1BCD4189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6"/>
          <a:stretch/>
        </p:blipFill>
        <p:spPr>
          <a:xfrm>
            <a:off x="0" y="2506662"/>
            <a:ext cx="3995793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DE74A-5B2A-431F-B759-5D6789CCB15F}"/>
              </a:ext>
            </a:extLst>
          </p:cNvPr>
          <p:cNvSpPr txBox="1"/>
          <p:nvPr/>
        </p:nvSpPr>
        <p:spPr>
          <a:xfrm>
            <a:off x="2100580" y="254000"/>
            <a:ext cx="896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1533F-00DE-412E-B6A7-55865A8D9A26}"/>
              </a:ext>
            </a:extLst>
          </p:cNvPr>
          <p:cNvSpPr txBox="1"/>
          <p:nvPr/>
        </p:nvSpPr>
        <p:spPr>
          <a:xfrm>
            <a:off x="4561840" y="1594917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Persons other than the one who registered a Covestro Azure account obtain the credentials and log into said account.</a:t>
            </a:r>
            <a:endParaRPr lang="de-DE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77650-6AAA-4083-8E11-035AB7A657ED}"/>
              </a:ext>
            </a:extLst>
          </p:cNvPr>
          <p:cNvSpPr txBox="1"/>
          <p:nvPr/>
        </p:nvSpPr>
        <p:spPr>
          <a:xfrm>
            <a:off x="3261360" y="3058945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of a PDF is temporarily unavailable due to HDD space running out</a:t>
            </a:r>
            <a:endParaRPr lang="de-DE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EA165-31E2-43A6-9D10-67AAE4A50337}"/>
              </a:ext>
            </a:extLst>
          </p:cNvPr>
          <p:cNvSpPr txBox="1"/>
          <p:nvPr/>
        </p:nvSpPr>
        <p:spPr>
          <a:xfrm>
            <a:off x="5821680" y="4319176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 modified request gets sent to SAP and changes other customers’ contract data.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34878-D0A4-4C22-862A-E530D8D8EE01}"/>
              </a:ext>
            </a:extLst>
          </p:cNvPr>
          <p:cNvSpPr txBox="1"/>
          <p:nvPr/>
        </p:nvSpPr>
        <p:spPr>
          <a:xfrm>
            <a:off x="4754880" y="5460038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FF"/>
                </a:solidFill>
              </a:rPr>
              <a:t>Changes to a customer’s contract data cannot be reliably traced back to the customer</a:t>
            </a:r>
            <a:endParaRPr lang="de-DE" dirty="0">
              <a:solidFill>
                <a:srgbClr val="FF99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60B69-0D8A-4AAE-922C-3035CE60FAA1}"/>
              </a:ext>
            </a:extLst>
          </p:cNvPr>
          <p:cNvSpPr/>
          <p:nvPr/>
        </p:nvSpPr>
        <p:spPr>
          <a:xfrm rot="21230696">
            <a:off x="9865361" y="2149715"/>
            <a:ext cx="1341120" cy="42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Spoofing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FCBCE-C93E-4F0A-B245-CD3C4E1526BD}"/>
              </a:ext>
            </a:extLst>
          </p:cNvPr>
          <p:cNvSpPr/>
          <p:nvPr/>
        </p:nvSpPr>
        <p:spPr>
          <a:xfrm rot="21230696">
            <a:off x="8690184" y="3576461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Denial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7FBF30-4781-4627-8C41-DE8F303FF0B3}"/>
              </a:ext>
            </a:extLst>
          </p:cNvPr>
          <p:cNvSpPr/>
          <p:nvPr/>
        </p:nvSpPr>
        <p:spPr>
          <a:xfrm rot="21230696">
            <a:off x="10680396" y="4748357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Tampering</a:t>
            </a:r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6B9FFA-B666-447A-8F62-CE9C174D72FD}"/>
              </a:ext>
            </a:extLst>
          </p:cNvPr>
          <p:cNvSpPr/>
          <p:nvPr/>
        </p:nvSpPr>
        <p:spPr>
          <a:xfrm rot="21230696">
            <a:off x="9768062" y="5977199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Repudiation</a:t>
            </a:r>
          </a:p>
        </p:txBody>
      </p:sp>
    </p:spTree>
    <p:extLst>
      <p:ext uri="{BB962C8B-B14F-4D97-AF65-F5344CB8AC3E}">
        <p14:creationId xmlns:p14="http://schemas.microsoft.com/office/powerpoint/2010/main" val="1847001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121A34-097E-74AA-2751-A4324C453507}"/>
              </a:ext>
            </a:extLst>
          </p:cNvPr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F03110-35B0-19EA-73A7-2385438633B8}"/>
              </a:ext>
            </a:extLst>
          </p:cNvPr>
          <p:cNvSpPr/>
          <p:nvPr/>
        </p:nvSpPr>
        <p:spPr>
          <a:xfrm>
            <a:off x="6228463" y="946719"/>
            <a:ext cx="15538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B6992F-8388-15C1-1358-5FAC9D1211BA}"/>
              </a:ext>
            </a:extLst>
          </p:cNvPr>
          <p:cNvSpPr txBox="1"/>
          <p:nvPr/>
        </p:nvSpPr>
        <p:spPr>
          <a:xfrm>
            <a:off x="1352319" y="3094293"/>
            <a:ext cx="5985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found</a:t>
            </a:r>
            <a:r>
              <a:rPr lang="de-DE" sz="3600" dirty="0"/>
              <a:t> </a:t>
            </a:r>
            <a:r>
              <a:rPr lang="de-DE" sz="4400" dirty="0" err="1"/>
              <a:t>Threats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R</a:t>
            </a:r>
            <a:r>
              <a:rPr lang="de-DE" sz="4000" dirty="0" err="1"/>
              <a:t>a</a:t>
            </a:r>
            <a:r>
              <a:rPr lang="de-DE" sz="3600" dirty="0" err="1"/>
              <a:t>n</a:t>
            </a:r>
            <a:r>
              <a:rPr lang="de-DE" sz="2800" dirty="0" err="1"/>
              <a:t>k</a:t>
            </a:r>
            <a:r>
              <a:rPr lang="de-DE" sz="2400" dirty="0" err="1"/>
              <a:t>e</a:t>
            </a:r>
            <a:r>
              <a:rPr lang="de-DE" dirty="0" err="1"/>
              <a:t>d</a:t>
            </a:r>
            <a:endParaRPr lang="de-DE" sz="4400" dirty="0"/>
          </a:p>
        </p:txBody>
      </p:sp>
      <p:pic>
        <p:nvPicPr>
          <p:cNvPr id="8194" name="Picture 2" descr="Pin by John Velez on Batman (With images) | Justice league animated ...">
            <a:extLst>
              <a:ext uri="{FF2B5EF4-FFF2-40B4-BE49-F238E27FC236}">
                <a16:creationId xmlns:a16="http://schemas.microsoft.com/office/drawing/2014/main" id="{0424206A-8AD7-5214-CF53-B6B2E239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0574">
            <a:off x="8155177" y="3002734"/>
            <a:ext cx="3355675" cy="335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64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Batman Villains wallpaper : r/DCcomics">
            <a:extLst>
              <a:ext uri="{FF2B5EF4-FFF2-40B4-BE49-F238E27FC236}">
                <a16:creationId xmlns:a16="http://schemas.microsoft.com/office/drawing/2014/main" id="{27CBDA22-008A-9365-6527-0BA399DE1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B35F19-BEB5-0064-9659-FF3A38CBCF15}"/>
              </a:ext>
            </a:extLst>
          </p:cNvPr>
          <p:cNvSpPr txBox="1"/>
          <p:nvPr/>
        </p:nvSpPr>
        <p:spPr>
          <a:xfrm>
            <a:off x="3185304" y="406243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Ranking </a:t>
            </a:r>
            <a:r>
              <a:rPr lang="de-DE" sz="48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of</a:t>
            </a:r>
            <a:r>
              <a:rPr lang="de-DE" sz="4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4800" b="1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Threats</a:t>
            </a:r>
            <a:endParaRPr lang="de-DE" sz="4800" b="1" i="0" dirty="0">
              <a:solidFill>
                <a:srgbClr val="FF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3957EE8-3FED-9D2C-7175-E4CB83FDF371}"/>
              </a:ext>
            </a:extLst>
          </p:cNvPr>
          <p:cNvSpPr txBox="1"/>
          <p:nvPr/>
        </p:nvSpPr>
        <p:spPr>
          <a:xfrm>
            <a:off x="2482908" y="1461169"/>
            <a:ext cx="6167230" cy="2677656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Apply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ranking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perspective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Priorize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determine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various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identified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Rank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„High, Medium, </a:t>
            </a:r>
            <a:r>
              <a:rPr lang="de-DE" sz="2400" dirty="0" err="1">
                <a:solidFill>
                  <a:schemeClr val="bg1"/>
                </a:solidFill>
              </a:rPr>
              <a:t>or</a:t>
            </a:r>
            <a:r>
              <a:rPr lang="de-DE" sz="2400" dirty="0">
                <a:solidFill>
                  <a:schemeClr val="bg1"/>
                </a:solidFill>
              </a:rPr>
              <a:t> Low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“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Casual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risks</a:t>
            </a:r>
            <a:r>
              <a:rPr lang="de-DE" sz="2400" dirty="0">
                <a:solidFill>
                  <a:schemeClr val="bg1"/>
                </a:solidFill>
              </a:rPr>
              <a:t>, like </a:t>
            </a:r>
            <a:r>
              <a:rPr lang="de-DE" sz="2400" dirty="0" err="1">
                <a:solidFill>
                  <a:schemeClr val="bg1"/>
                </a:solidFill>
              </a:rPr>
              <a:t>shown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below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172" name="Picture 4" descr="Risk Model Factors">
            <a:extLst>
              <a:ext uri="{FF2B5EF4-FFF2-40B4-BE49-F238E27FC236}">
                <a16:creationId xmlns:a16="http://schemas.microsoft.com/office/drawing/2014/main" id="{8AEF9B3E-2B60-3205-B760-E0880F37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42" y="4180231"/>
            <a:ext cx="3589318" cy="25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E4E93273-C983-9110-17FD-49C3D70A72B8}"/>
              </a:ext>
            </a:extLst>
          </p:cNvPr>
          <p:cNvCxnSpPr>
            <a:endCxn id="7172" idx="3"/>
          </p:cNvCxnSpPr>
          <p:nvPr/>
        </p:nvCxnSpPr>
        <p:spPr>
          <a:xfrm rot="16200000" flipH="1">
            <a:off x="6305612" y="4396738"/>
            <a:ext cx="1441208" cy="681488"/>
          </a:xfrm>
          <a:prstGeom prst="curvedConnector4">
            <a:avLst>
              <a:gd name="adj1" fmla="val -7501"/>
              <a:gd name="adj2" fmla="val 227215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4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403852" y="3703854"/>
            <a:ext cx="6167230" cy="1938992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Like STRIDE </a:t>
            </a:r>
            <a:r>
              <a:rPr lang="de-DE" sz="2400" dirty="0" err="1">
                <a:solidFill>
                  <a:schemeClr val="bg1"/>
                </a:solidFill>
              </a:rPr>
              <a:t>created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Microsoft </a:t>
            </a:r>
            <a:endParaRPr lang="de-DE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Provides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subjective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process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rank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Risk </a:t>
            </a:r>
            <a:r>
              <a:rPr lang="de-DE" sz="2400" dirty="0" err="1">
                <a:solidFill>
                  <a:schemeClr val="bg1"/>
                </a:solidFill>
              </a:rPr>
              <a:t>factorization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allows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assignment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values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influencing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threat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3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365350" y="3559475"/>
            <a:ext cx="10434195" cy="1631216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amage	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</a:rPr>
              <a:t>  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big would the damage be if the attack succeeded?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eproducibility	   How easy is it to reproduce an attack?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xploitability	   How much time, effort, and expertise is needed to exploit the threat?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ffected Users	   If a threat were exploited, what percentage of users would be affected?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iscoverability	   How easy is it for an attacker to discover this threat?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734E334-8D58-E929-2D85-91F1B8C1408F}"/>
              </a:ext>
            </a:extLst>
          </p:cNvPr>
          <p:cNvSpPr txBox="1"/>
          <p:nvPr/>
        </p:nvSpPr>
        <p:spPr>
          <a:xfrm>
            <a:off x="5476366" y="1138113"/>
            <a:ext cx="6167230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chemeClr val="accent4"/>
                </a:solidFill>
              </a:rPr>
              <a:t>Uses</a:t>
            </a:r>
            <a:r>
              <a:rPr lang="de-DE" sz="2400" dirty="0">
                <a:solidFill>
                  <a:schemeClr val="accent4"/>
                </a:solidFill>
              </a:rPr>
              <a:t> a </a:t>
            </a:r>
            <a:r>
              <a:rPr lang="de-DE" sz="2400" dirty="0" err="1">
                <a:solidFill>
                  <a:schemeClr val="accent4"/>
                </a:solidFill>
              </a:rPr>
              <a:t>point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system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of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numbers</a:t>
            </a:r>
            <a:r>
              <a:rPr lang="de-DE" sz="2400" dirty="0">
                <a:solidFill>
                  <a:schemeClr val="accent4"/>
                </a:solidFill>
              </a:rPr>
              <a:t> 1-10 </a:t>
            </a:r>
            <a:br>
              <a:rPr lang="de-DE" sz="2400" dirty="0">
                <a:solidFill>
                  <a:schemeClr val="accent4"/>
                </a:solidFill>
              </a:rPr>
            </a:b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represent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low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high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severity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calculate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DREAD Score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6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t Signal Wallpapers - Top Free Bat Signal Backgrounds - WallpaperAccess">
            <a:extLst>
              <a:ext uri="{FF2B5EF4-FFF2-40B4-BE49-F238E27FC236}">
                <a16:creationId xmlns:a16="http://schemas.microsoft.com/office/drawing/2014/main" id="{A2767394-8323-126A-5282-3CE69E43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48551D74-60EC-7CE7-D073-070932045C57}"/>
              </a:ext>
            </a:extLst>
          </p:cNvPr>
          <p:cNvSpPr txBox="1"/>
          <p:nvPr/>
        </p:nvSpPr>
        <p:spPr>
          <a:xfrm>
            <a:off x="870874" y="4043836"/>
            <a:ext cx="7213075" cy="2031325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Threat modeling is </a:t>
            </a:r>
            <a:r>
              <a:rPr lang="en-US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5"/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structured representation </a:t>
            </a:r>
            <a:r>
              <a:rPr lang="en-US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of all the information that affects the security of a system</a:t>
            </a:r>
            <a:b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</a:br>
            <a:b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</a:br>
            <a: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b="0" i="0" dirty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works to identify, communicate, and </a:t>
            </a:r>
            <a:r>
              <a:rPr lang="en-US" b="0" i="0" dirty="0">
                <a:solidFill>
                  <a:schemeClr val="accent6"/>
                </a:solidFill>
                <a:effectLst/>
                <a:latin typeface="Helvetica" panose="020B0604020202020204" pitchFamily="34" charset="0"/>
              </a:rPr>
              <a:t>understand threats and mitigations </a:t>
            </a:r>
            <a:r>
              <a:rPr lang="en-US" b="0" i="0" dirty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within the context of </a:t>
            </a:r>
            <a:r>
              <a:rPr lang="en-US" b="0" i="0" dirty="0">
                <a:solidFill>
                  <a:srgbClr val="00B0F0"/>
                </a:solidFill>
                <a:effectLst/>
                <a:latin typeface="Helvetica" panose="020B0604020202020204" pitchFamily="34" charset="0"/>
              </a:rPr>
              <a:t>protecting something of value</a:t>
            </a:r>
          </a:p>
        </p:txBody>
      </p:sp>
      <p:pic>
        <p:nvPicPr>
          <p:cNvPr id="8" name="Picture 11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1FD0BD04-9237-9EA0-A872-3E00C5685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409" flipH="1">
            <a:off x="7913016" y="4624826"/>
            <a:ext cx="2393627" cy="19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365350" y="3559475"/>
            <a:ext cx="10434195" cy="2308324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amage potential: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Threat to reputation as well as financial and legal liability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(8)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eproducibility: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Fully reproducible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xploitability: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Require to be on the same subnet or have compromised a router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(7)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ffected users: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Affects all users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iscoverability: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Can be found out easily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Let’s sum it up, overall </a:t>
            </a:r>
            <a:r>
              <a:rPr lang="en-US" sz="20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DREAD score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this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threat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(8+10+7+10+10) / 5 = </a:t>
            </a:r>
            <a:r>
              <a:rPr lang="en-US" sz="2400" b="1" i="0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9</a:t>
            </a:r>
            <a:endParaRPr lang="en-US" sz="2000" b="1" i="0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734E334-8D58-E929-2D85-91F1B8C1408F}"/>
              </a:ext>
            </a:extLst>
          </p:cNvPr>
          <p:cNvSpPr txBox="1"/>
          <p:nvPr/>
        </p:nvSpPr>
        <p:spPr>
          <a:xfrm>
            <a:off x="4632315" y="1179578"/>
            <a:ext cx="6167230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Example Threat</a:t>
            </a:r>
            <a:r>
              <a:rPr lang="en-US" sz="2400" b="1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: Malicious user views confidential information of students, faculty members and librarians.</a:t>
            </a:r>
          </a:p>
        </p:txBody>
      </p:sp>
    </p:spTree>
    <p:extLst>
      <p:ext uri="{BB962C8B-B14F-4D97-AF65-F5344CB8AC3E}">
        <p14:creationId xmlns:p14="http://schemas.microsoft.com/office/powerpoint/2010/main" val="2201583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452230" y="256209"/>
            <a:ext cx="2448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>
                <a:solidFill>
                  <a:srgbClr val="FFFF00"/>
                </a:solidFill>
              </a:rPr>
              <a:t>Exercise</a:t>
            </a:r>
            <a:endParaRPr lang="de-DE" sz="54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5997A-D67C-4401-9472-542260F1A769}"/>
              </a:ext>
            </a:extLst>
          </p:cNvPr>
          <p:cNvSpPr txBox="1"/>
          <p:nvPr/>
        </p:nvSpPr>
        <p:spPr>
          <a:xfrm>
            <a:off x="3014041" y="1665527"/>
            <a:ext cx="6167230" cy="4154984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Define teams of </a:t>
            </a:r>
            <a:r>
              <a:rPr lang="en-US" sz="2400" dirty="0">
                <a:solidFill>
                  <a:schemeClr val="accent6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 people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You have </a:t>
            </a:r>
            <a:r>
              <a:rPr lang="en-US" sz="2400" dirty="0">
                <a:solidFill>
                  <a:schemeClr val="accent6"/>
                </a:solidFill>
              </a:rPr>
              <a:t>20 minutes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Create a threat model incl. trust boundaries for the scenario on the next slide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what ever helps you the most like: pen &amp; paper, draw.io, or Microsoft Threat Modeling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One team shall present its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Discussion follow up with the whole group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53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452230" y="256209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rgbClr val="FFFF00"/>
                </a:solidFill>
              </a:rPr>
              <a:t>Scenario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5997A-D67C-4401-9472-542260F1A769}"/>
              </a:ext>
            </a:extLst>
          </p:cNvPr>
          <p:cNvSpPr txBox="1"/>
          <p:nvPr/>
        </p:nvSpPr>
        <p:spPr>
          <a:xfrm>
            <a:off x="2760041" y="1435748"/>
            <a:ext cx="6167230" cy="5016758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system consists of a Wayne Enterprises web application called “</a:t>
            </a:r>
            <a:r>
              <a:rPr lang="en-US" sz="2000" dirty="0" err="1">
                <a:solidFill>
                  <a:schemeClr val="bg1"/>
                </a:solidFill>
              </a:rPr>
              <a:t>totallyNOTbatman</a:t>
            </a:r>
            <a:r>
              <a:rPr lang="en-US" sz="2000" dirty="0">
                <a:solidFill>
                  <a:schemeClr val="bg1"/>
                </a:solidFill>
              </a:rPr>
              <a:t>” that can access web pages stored in a relational database. Through a web browser, via internet, customers can provide credentials to the web application and get a response with their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 the Wayne Enterprises corporate network, there is a frontend management system that can provide customer data to the web application on request. The frontend management system logs all actions in a logging data sink.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customer data is provided by the backend management system and has its own database. The frontend management system can request customer data from the backend management system.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Wayne Enterprises Logo by viperaviator on DeviantArt">
            <a:extLst>
              <a:ext uri="{FF2B5EF4-FFF2-40B4-BE49-F238E27FC236}">
                <a16:creationId xmlns:a16="http://schemas.microsoft.com/office/drawing/2014/main" id="{0788CC7D-ED5F-A46A-FAA9-FFF906E4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9269">
            <a:off x="8910116" y="4378494"/>
            <a:ext cx="1911140" cy="208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1585291" y="832678"/>
            <a:ext cx="681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Happy </a:t>
            </a:r>
            <a:r>
              <a:rPr lang="de-DE" sz="5400" dirty="0" err="1">
                <a:solidFill>
                  <a:srgbClr val="FF0000"/>
                </a:solidFill>
              </a:rPr>
              <a:t>Threat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Modeling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Cartoon, Kunst, Tanz enthält.&#10;&#10;Automatisch generierte Beschreibung">
            <a:extLst>
              <a:ext uri="{FF2B5EF4-FFF2-40B4-BE49-F238E27FC236}">
                <a16:creationId xmlns:a16="http://schemas.microsoft.com/office/drawing/2014/main" id="{AAFC10CC-D9DB-1157-EE60-4B0DBA84E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23" y="1873325"/>
            <a:ext cx="4022257" cy="40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wall, living&#10;&#10;Description automatically generated">
            <a:extLst>
              <a:ext uri="{FF2B5EF4-FFF2-40B4-BE49-F238E27FC236}">
                <a16:creationId xmlns:a16="http://schemas.microsoft.com/office/drawing/2014/main" id="{BA14DAA8-328E-428D-8B49-7C605C46D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43753A50-2256-48CA-B787-44005063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972">
            <a:off x="220814" y="4706798"/>
            <a:ext cx="1868970" cy="186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48D87-E816-4941-89DE-7D79013543E0}"/>
              </a:ext>
            </a:extLst>
          </p:cNvPr>
          <p:cNvSpPr txBox="1"/>
          <p:nvPr/>
        </p:nvSpPr>
        <p:spPr>
          <a:xfrm>
            <a:off x="2536216" y="177518"/>
            <a:ext cx="7551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40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de-DE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92420-820F-4012-9BC3-B21C7FAC8B04}"/>
              </a:ext>
            </a:extLst>
          </p:cNvPr>
          <p:cNvSpPr txBox="1"/>
          <p:nvPr/>
        </p:nvSpPr>
        <p:spPr>
          <a:xfrm>
            <a:off x="2117559" y="1439133"/>
            <a:ext cx="7969827" cy="2616101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Startingpoint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recognize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„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wrong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System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 and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mitigation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an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lifetime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de-DE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regarding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subsequent design,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post-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97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801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I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4400" dirty="0" err="1"/>
              <a:t>create</a:t>
            </a:r>
            <a:r>
              <a:rPr lang="de-DE" sz="4400" dirty="0"/>
              <a:t> a </a:t>
            </a:r>
            <a:r>
              <a:rPr lang="de-DE" sz="4400" dirty="0" err="1"/>
              <a:t>Threat</a:t>
            </a:r>
            <a:r>
              <a:rPr lang="de-DE" sz="4400" dirty="0"/>
              <a:t> Model</a:t>
            </a:r>
          </a:p>
        </p:txBody>
      </p:sp>
      <p:pic>
        <p:nvPicPr>
          <p:cNvPr id="5" name="Picture 4" descr="A picture containing text, person, outdoor&#10;&#10;Description automatically generated">
            <a:extLst>
              <a:ext uri="{FF2B5EF4-FFF2-40B4-BE49-F238E27FC236}">
                <a16:creationId xmlns:a16="http://schemas.microsoft.com/office/drawing/2014/main" id="{4A105EE3-90F5-4866-998F-9A55301B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118">
            <a:off x="7727084" y="4006020"/>
            <a:ext cx="2379087" cy="237908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1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logo&#10;&#10;Description automatically generated">
            <a:extLst>
              <a:ext uri="{FF2B5EF4-FFF2-40B4-BE49-F238E27FC236}">
                <a16:creationId xmlns:a16="http://schemas.microsoft.com/office/drawing/2014/main" id="{5C985EEE-2F2C-472F-8585-C76F13EA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D322BB-FE2F-4384-84BB-3B5831E5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49" y="547669"/>
            <a:ext cx="6862131" cy="45861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837C7FA-A7E8-4698-B5B8-F59F76DD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9380">
            <a:off x="8284341" y="4938178"/>
            <a:ext cx="2095500" cy="1714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E70B9C78-4B13-4497-9273-0B389FB85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8936">
            <a:off x="3944871" y="4970462"/>
            <a:ext cx="2150596" cy="14164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cat in a car&#10;&#10;Description automatically generated with low confidence">
            <a:extLst>
              <a:ext uri="{FF2B5EF4-FFF2-40B4-BE49-F238E27FC236}">
                <a16:creationId xmlns:a16="http://schemas.microsoft.com/office/drawing/2014/main" id="{77D602B0-6F8D-482E-A3CD-038F6BC6D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01">
            <a:off x="6001498" y="4962973"/>
            <a:ext cx="2155270" cy="143454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93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lue, several, dining table&#10;&#10;Description automatically generated">
            <a:extLst>
              <a:ext uri="{FF2B5EF4-FFF2-40B4-BE49-F238E27FC236}">
                <a16:creationId xmlns:a16="http://schemas.microsoft.com/office/drawing/2014/main" id="{02767B27-6EBB-4E77-8F6E-D18CC3E7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38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AutoShape 4" descr="Backstreet Boys 'I Want It That Way' Join YouTube Billion Views Club -  Variety">
            <a:extLst>
              <a:ext uri="{FF2B5EF4-FFF2-40B4-BE49-F238E27FC236}">
                <a16:creationId xmlns:a16="http://schemas.microsoft.com/office/drawing/2014/main" id="{14782412-C128-4419-B68A-19C5C82E6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5DA3E-558A-4048-8113-0AC185796ABE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8292FE2-FD12-4498-B451-45F8DA03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685381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767DC27-E360-4F2F-ABAE-D3A7A6A6EEB9}"/>
              </a:ext>
            </a:extLst>
          </p:cNvPr>
          <p:cNvSpPr/>
          <p:nvPr/>
        </p:nvSpPr>
        <p:spPr>
          <a:xfrm>
            <a:off x="2147582" y="930187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006B72B-0AD1-4360-AE61-187F63A6C49F}"/>
              </a:ext>
            </a:extLst>
          </p:cNvPr>
          <p:cNvSpPr/>
          <p:nvPr/>
        </p:nvSpPr>
        <p:spPr>
          <a:xfrm>
            <a:off x="2368426" y="2580910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EC8DB05-AB25-4DF0-BF75-ACB5CA4F4BAB}"/>
              </a:ext>
            </a:extLst>
          </p:cNvPr>
          <p:cNvSpPr/>
          <p:nvPr/>
        </p:nvSpPr>
        <p:spPr>
          <a:xfrm>
            <a:off x="5737112" y="2580910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1D2BFC2-EA1C-4D98-897A-B47725D94157}"/>
              </a:ext>
            </a:extLst>
          </p:cNvPr>
          <p:cNvSpPr/>
          <p:nvPr/>
        </p:nvSpPr>
        <p:spPr>
          <a:xfrm>
            <a:off x="8758106" y="2567078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E093D-8DFC-4B9A-B659-05CF4294B675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A71B4-3A0F-4D24-AD13-71EBB899EEE2}"/>
              </a:ext>
            </a:extLst>
          </p:cNvPr>
          <p:cNvSpPr txBox="1"/>
          <p:nvPr/>
        </p:nvSpPr>
        <p:spPr>
          <a:xfrm>
            <a:off x="3081490" y="4059612"/>
            <a:ext cx="6105957" cy="2123658"/>
          </a:xfrm>
          <a:prstGeom prst="rect">
            <a:avLst/>
          </a:prstGeom>
          <a:solidFill>
            <a:schemeClr val="tx1">
              <a:alpha val="78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threat model is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architectural model of the system!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complete architecture diagram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de-DE" sz="24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 on data flow</a:t>
            </a:r>
            <a:endParaRPr lang="de-DE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lue, several, dining table&#10;&#10;Description automatically generated">
            <a:extLst>
              <a:ext uri="{FF2B5EF4-FFF2-40B4-BE49-F238E27FC236}">
                <a16:creationId xmlns:a16="http://schemas.microsoft.com/office/drawing/2014/main" id="{02767B27-6EBB-4E77-8F6E-D18CC3E7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38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AutoShape 4" descr="Backstreet Boys 'I Want It That Way' Join YouTube Billion Views Club -  Variety">
            <a:extLst>
              <a:ext uri="{FF2B5EF4-FFF2-40B4-BE49-F238E27FC236}">
                <a16:creationId xmlns:a16="http://schemas.microsoft.com/office/drawing/2014/main" id="{14782412-C128-4419-B68A-19C5C82E6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5DA3E-558A-4048-8113-0AC185796ABE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8292FE2-FD12-4498-B451-45F8DA03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685381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C7E0F-2B5C-4E4A-B963-794267F64D57}"/>
              </a:ext>
            </a:extLst>
          </p:cNvPr>
          <p:cNvSpPr txBox="1"/>
          <p:nvPr/>
        </p:nvSpPr>
        <p:spPr>
          <a:xfrm>
            <a:off x="1996969" y="4263794"/>
            <a:ext cx="8158412" cy="2308324"/>
          </a:xfrm>
          <a:prstGeom prst="rect">
            <a:avLst/>
          </a:prstGeom>
          <a:solidFill>
            <a:schemeClr val="tx1">
              <a:alpha val="78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Entity </a:t>
            </a:r>
            <a:r>
              <a:rPr lang="de-DE" dirty="0">
                <a:solidFill>
                  <a:schemeClr val="bg1"/>
                </a:solidFill>
              </a:rPr>
              <a:t>- e.g., </a:t>
            </a:r>
            <a:r>
              <a:rPr lang="de-DE" dirty="0" err="1">
                <a:solidFill>
                  <a:schemeClr val="bg1"/>
                </a:solidFill>
              </a:rPr>
              <a:t>clients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dependencies</a:t>
            </a:r>
            <a:endParaRPr lang="de-DE" dirty="0">
              <a:solidFill>
                <a:schemeClr val="bg1"/>
              </a:solidFill>
            </a:endParaRP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</a:t>
            </a:r>
            <a:r>
              <a:rPr lang="de-DE" dirty="0">
                <a:solidFill>
                  <a:schemeClr val="bg1"/>
                </a:solidFill>
              </a:rPr>
              <a:t>- Domain-</a:t>
            </a:r>
            <a:r>
              <a:rPr lang="de-DE" dirty="0" err="1">
                <a:solidFill>
                  <a:schemeClr val="bg1"/>
                </a:solidFill>
              </a:rPr>
              <a:t>specific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explanation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e.g., “Login </a:t>
            </a:r>
            <a:r>
              <a:rPr lang="de-DE" dirty="0" err="1">
                <a:solidFill>
                  <a:schemeClr val="bg1"/>
                </a:solidFill>
              </a:rPr>
              <a:t>Requests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de-DE" dirty="0">
                <a:solidFill>
                  <a:schemeClr val="bg1"/>
                </a:solidFill>
              </a:rPr>
              <a:t> - Architecture-</a:t>
            </a:r>
            <a:r>
              <a:rPr lang="de-DE" dirty="0" err="1">
                <a:solidFill>
                  <a:schemeClr val="bg1"/>
                </a:solidFill>
              </a:rPr>
              <a:t>centered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functionality</a:t>
            </a:r>
            <a:r>
              <a:rPr lang="de-DE" dirty="0">
                <a:solidFill>
                  <a:schemeClr val="bg1"/>
                </a:solidFill>
              </a:rPr>
              <a:t> e.g., </a:t>
            </a:r>
            <a:r>
              <a:rPr lang="de-DE" dirty="0" err="1">
                <a:solidFill>
                  <a:schemeClr val="bg1"/>
                </a:solidFill>
              </a:rPr>
              <a:t>dispatcher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validator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Store </a:t>
            </a:r>
            <a:r>
              <a:rPr lang="de-DE" dirty="0">
                <a:solidFill>
                  <a:schemeClr val="bg1"/>
                </a:solidFill>
              </a:rPr>
              <a:t>- e.g., </a:t>
            </a:r>
            <a:r>
              <a:rPr lang="de-DE" dirty="0" err="1">
                <a:solidFill>
                  <a:schemeClr val="bg1"/>
                </a:solidFill>
              </a:rPr>
              <a:t>database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767DC27-E360-4F2F-ABAE-D3A7A6A6EEB9}"/>
              </a:ext>
            </a:extLst>
          </p:cNvPr>
          <p:cNvSpPr/>
          <p:nvPr/>
        </p:nvSpPr>
        <p:spPr>
          <a:xfrm>
            <a:off x="2147582" y="930187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006B72B-0AD1-4360-AE61-187F63A6C49F}"/>
              </a:ext>
            </a:extLst>
          </p:cNvPr>
          <p:cNvSpPr/>
          <p:nvPr/>
        </p:nvSpPr>
        <p:spPr>
          <a:xfrm>
            <a:off x="2368426" y="2580910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EC8DB05-AB25-4DF0-BF75-ACB5CA4F4BAB}"/>
              </a:ext>
            </a:extLst>
          </p:cNvPr>
          <p:cNvSpPr/>
          <p:nvPr/>
        </p:nvSpPr>
        <p:spPr>
          <a:xfrm>
            <a:off x="5737112" y="2580910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1D2BFC2-EA1C-4D98-897A-B47725D94157}"/>
              </a:ext>
            </a:extLst>
          </p:cNvPr>
          <p:cNvSpPr/>
          <p:nvPr/>
        </p:nvSpPr>
        <p:spPr>
          <a:xfrm>
            <a:off x="8758106" y="2567078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91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69033EA-BC83-4F6D-ABB7-22508F53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1" b="67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95A41-F99B-47DD-AB61-910F5ED99189}"/>
              </a:ext>
            </a:extLst>
          </p:cNvPr>
          <p:cNvSpPr txBox="1"/>
          <p:nvPr/>
        </p:nvSpPr>
        <p:spPr>
          <a:xfrm>
            <a:off x="1610687" y="0"/>
            <a:ext cx="9245160" cy="92333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pic>
        <p:nvPicPr>
          <p:cNvPr id="1026" name="Picture 2" descr="Confused Meme GIF - Confused Meme Lost - Discover &amp; Share GIFs">
            <a:extLst>
              <a:ext uri="{FF2B5EF4-FFF2-40B4-BE49-F238E27FC236}">
                <a16:creationId xmlns:a16="http://schemas.microsoft.com/office/drawing/2014/main" id="{88733A58-6828-4D51-9807-DCDBA947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151">
            <a:off x="9456268" y="5251805"/>
            <a:ext cx="1753416" cy="13097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ed Batman GIFs | Tenor">
            <a:extLst>
              <a:ext uri="{FF2B5EF4-FFF2-40B4-BE49-F238E27FC236}">
                <a16:creationId xmlns:a16="http://schemas.microsoft.com/office/drawing/2014/main" id="{0D9F0AE4-5451-43F6-BE31-04B743F2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7010">
            <a:off x="7698115" y="5421213"/>
            <a:ext cx="1614050" cy="120320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7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Microsoft Office PowerPoint</Application>
  <PresentationFormat>Breitbild</PresentationFormat>
  <Paragraphs>232</Paragraphs>
  <Slides>33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roboto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Sabenji Trappuban</dc:creator>
  <cp:lastModifiedBy>Sabenji Trappuban</cp:lastModifiedBy>
  <cp:revision>3</cp:revision>
  <dcterms:created xsi:type="dcterms:W3CDTF">2023-08-12T12:04:54Z</dcterms:created>
  <dcterms:modified xsi:type="dcterms:W3CDTF">2023-08-12T20:43:45Z</dcterms:modified>
</cp:coreProperties>
</file>